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308" r:id="rId3"/>
    <p:sldId id="309" r:id="rId4"/>
    <p:sldId id="307" r:id="rId5"/>
    <p:sldId id="311" r:id="rId6"/>
    <p:sldId id="312" r:id="rId7"/>
    <p:sldId id="313" r:id="rId8"/>
    <p:sldId id="314" r:id="rId9"/>
    <p:sldId id="291" r:id="rId10"/>
  </p:sldIdLst>
  <p:sldSz cx="18288000" cy="10287000"/>
  <p:notesSz cx="6858000" cy="9144000"/>
  <p:embeddedFontLst>
    <p:embeddedFont>
      <p:font typeface="Poppins" panose="00000500000000000000" pitchFamily="2" charset="0"/>
      <p:regular r:id="rId12"/>
      <p:bold r:id="rId13"/>
      <p:italic r:id="rId14"/>
      <p:boldItalic r:id="rId15"/>
    </p:embeddedFont>
    <p:embeddedFont>
      <p:font typeface="Poppins Light" panose="00000400000000000000" pitchFamily="2" charset="0"/>
      <p:regular r:id="rId16"/>
      <p:bold r:id="rId17"/>
      <p:italic r:id="rId18"/>
      <p:boldItalic r:id="rId19"/>
    </p:embeddedFont>
    <p:embeddedFont>
      <p:font typeface="Poppins Medium" panose="00000600000000000000" pitchFamily="2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5" roundtripDataSignature="AMtx7mj9Wcua4IV//lE/788mB6muYpUgo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57575"/>
    <a:srgbClr val="D0D5DD"/>
    <a:srgbClr val="DCEDFC"/>
    <a:srgbClr val="D6F3E9"/>
    <a:srgbClr val="0F4E8C"/>
    <a:srgbClr val="1465B4"/>
    <a:srgbClr val="FAD6D8"/>
    <a:srgbClr val="ED767B"/>
    <a:srgbClr val="FFD481"/>
    <a:srgbClr val="BE20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F349627-42D4-4B7B-88EE-0C92534F909B}">
  <a:tblStyle styleId="{4F349627-42D4-4B7B-88EE-0C92534F909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7" d="100"/>
          <a:sy n="47" d="100"/>
        </p:scale>
        <p:origin x="460" y="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55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56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3" name="Google Shape;17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957259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3" name="Google Shape;17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813758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3" name="Google Shape;17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171077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3" name="Google Shape;17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339175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3" name="Google Shape;17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719351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3" name="Google Shape;17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838107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3" name="Google Shape;17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468079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2">
          <a:extLst>
            <a:ext uri="{FF2B5EF4-FFF2-40B4-BE49-F238E27FC236}">
              <a16:creationId xmlns:a16="http://schemas.microsoft.com/office/drawing/2014/main" id="{A7727516-7E20-0C70-5359-76A6BD7B5B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Google Shape;783;p28:notes">
            <a:extLst>
              <a:ext uri="{FF2B5EF4-FFF2-40B4-BE49-F238E27FC236}">
                <a16:creationId xmlns:a16="http://schemas.microsoft.com/office/drawing/2014/main" id="{9EEFACDB-0E69-BB77-D6A7-1F2FD97ACB6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4" name="Google Shape;784;p28:notes">
            <a:extLst>
              <a:ext uri="{FF2B5EF4-FFF2-40B4-BE49-F238E27FC236}">
                <a16:creationId xmlns:a16="http://schemas.microsoft.com/office/drawing/2014/main" id="{66325869-B66C-945E-8335-F84315B1D1C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433129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4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4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4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4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4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4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4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4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3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3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3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3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3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3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3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3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3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4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4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4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3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3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3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3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hyperlink" Target="https://mytax.hasil.gov.my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hyperlink" Target="https://mytax.hasil.gov.my/dashboard-content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17438700" y="-15750"/>
            <a:ext cx="849300" cy="10318500"/>
          </a:xfrm>
          <a:prstGeom prst="rect">
            <a:avLst/>
          </a:prstGeom>
          <a:solidFill>
            <a:srgbClr val="BE20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9" name="Google Shape;89;p1"/>
          <p:cNvGrpSpPr/>
          <p:nvPr/>
        </p:nvGrpSpPr>
        <p:grpSpPr>
          <a:xfrm>
            <a:off x="1269134" y="5047356"/>
            <a:ext cx="1245141" cy="192288"/>
            <a:chOff x="0" y="-38100"/>
            <a:chExt cx="327938" cy="50643"/>
          </a:xfrm>
        </p:grpSpPr>
        <p:sp>
          <p:nvSpPr>
            <p:cNvPr id="90" name="Google Shape;90;p1"/>
            <p:cNvSpPr/>
            <p:nvPr/>
          </p:nvSpPr>
          <p:spPr>
            <a:xfrm>
              <a:off x="0" y="0"/>
              <a:ext cx="327938" cy="12543"/>
            </a:xfrm>
            <a:custGeom>
              <a:avLst/>
              <a:gdLst/>
              <a:ahLst/>
              <a:cxnLst/>
              <a:rect l="l" t="t" r="r" b="b"/>
              <a:pathLst>
                <a:path w="327938" h="12543" extrusionOk="0">
                  <a:moveTo>
                    <a:pt x="0" y="0"/>
                  </a:moveTo>
                  <a:lnTo>
                    <a:pt x="327938" y="0"/>
                  </a:lnTo>
                  <a:lnTo>
                    <a:pt x="327938" y="12543"/>
                  </a:lnTo>
                  <a:lnTo>
                    <a:pt x="0" y="12543"/>
                  </a:ln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</p:spPr>
        </p:sp>
        <p:sp>
          <p:nvSpPr>
            <p:cNvPr id="91" name="Google Shape;91;p1"/>
            <p:cNvSpPr txBox="1"/>
            <p:nvPr/>
          </p:nvSpPr>
          <p:spPr>
            <a:xfrm>
              <a:off x="0" y="-38100"/>
              <a:ext cx="327938" cy="506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2" name="Google Shape;92;p1"/>
          <p:cNvSpPr/>
          <p:nvPr/>
        </p:nvSpPr>
        <p:spPr>
          <a:xfrm>
            <a:off x="1269134" y="595302"/>
            <a:ext cx="1886078" cy="462089"/>
          </a:xfrm>
          <a:custGeom>
            <a:avLst/>
            <a:gdLst/>
            <a:ahLst/>
            <a:cxnLst/>
            <a:rect l="l" t="t" r="r" b="b"/>
            <a:pathLst>
              <a:path w="1886078" h="462089" extrusionOk="0">
                <a:moveTo>
                  <a:pt x="0" y="0"/>
                </a:moveTo>
                <a:lnTo>
                  <a:pt x="1886078" y="0"/>
                </a:lnTo>
                <a:lnTo>
                  <a:pt x="1886078" y="462089"/>
                </a:lnTo>
                <a:lnTo>
                  <a:pt x="0" y="46208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93" name="Google Shape;93;p1"/>
          <p:cNvSpPr txBox="1"/>
          <p:nvPr/>
        </p:nvSpPr>
        <p:spPr>
          <a:xfrm>
            <a:off x="1269133" y="3334612"/>
            <a:ext cx="15927045" cy="1508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b="1" dirty="0"/>
              <a:t>Guides On How Clients Generate Client ID and Client Secret for E-Invoice Integration with </a:t>
            </a:r>
            <a:r>
              <a:rPr lang="en-US" sz="3500" b="1" dirty="0" err="1"/>
              <a:t>QubeApps</a:t>
            </a:r>
            <a:r>
              <a:rPr lang="en-US" sz="3500" b="1" dirty="0"/>
              <a:t> Solutions</a:t>
            </a:r>
            <a:endParaRPr sz="3500" dirty="0"/>
          </a:p>
        </p:txBody>
      </p:sp>
      <p:sp>
        <p:nvSpPr>
          <p:cNvPr id="95" name="Google Shape;95;p1"/>
          <p:cNvSpPr txBox="1"/>
          <p:nvPr/>
        </p:nvSpPr>
        <p:spPr>
          <a:xfrm>
            <a:off x="1269134" y="2607335"/>
            <a:ext cx="3298871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1ST JANUARY 2024</a:t>
            </a:r>
            <a:endParaRPr/>
          </a:p>
        </p:txBody>
      </p:sp>
      <p:sp>
        <p:nvSpPr>
          <p:cNvPr id="97" name="Google Shape;97;p1"/>
          <p:cNvSpPr txBox="1"/>
          <p:nvPr/>
        </p:nvSpPr>
        <p:spPr>
          <a:xfrm>
            <a:off x="1269134" y="9153698"/>
            <a:ext cx="2806787" cy="207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201E1E"/>
                </a:solidFill>
                <a:latin typeface="Poppins"/>
                <a:ea typeface="Poppins"/>
                <a:cs typeface="Poppins"/>
                <a:sym typeface="Poppins"/>
              </a:rPr>
              <a:t>Qube Apps Solutions Sdn Bhd | 2024</a:t>
            </a:r>
            <a:endParaRPr/>
          </a:p>
        </p:txBody>
      </p:sp>
      <p:sp>
        <p:nvSpPr>
          <p:cNvPr id="98" name="Google Shape;98;p1"/>
          <p:cNvSpPr/>
          <p:nvPr/>
        </p:nvSpPr>
        <p:spPr>
          <a:xfrm rot="5400000">
            <a:off x="15819165" y="6730460"/>
            <a:ext cx="4480358" cy="3953152"/>
          </a:xfrm>
          <a:custGeom>
            <a:avLst/>
            <a:gdLst/>
            <a:ahLst/>
            <a:cxnLst/>
            <a:rect l="l" t="t" r="r" b="b"/>
            <a:pathLst>
              <a:path w="4480358" h="3953152" extrusionOk="0">
                <a:moveTo>
                  <a:pt x="0" y="0"/>
                </a:moveTo>
                <a:lnTo>
                  <a:pt x="4480357" y="0"/>
                </a:lnTo>
                <a:lnTo>
                  <a:pt x="4480357" y="3953152"/>
                </a:lnTo>
                <a:lnTo>
                  <a:pt x="0" y="395315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20999"/>
            </a:blip>
            <a:stretch>
              <a:fillRect l="-6986"/>
            </a:stretch>
          </a:blipFill>
          <a:ln>
            <a:noFill/>
          </a:ln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1"/>
          <p:cNvSpPr/>
          <p:nvPr/>
        </p:nvSpPr>
        <p:spPr>
          <a:xfrm rot="2700000">
            <a:off x="17822552" y="8135882"/>
            <a:ext cx="930895" cy="929405"/>
          </a:xfrm>
          <a:custGeom>
            <a:avLst/>
            <a:gdLst/>
            <a:ahLst/>
            <a:cxnLst/>
            <a:rect l="l" t="t" r="r" b="b"/>
            <a:pathLst>
              <a:path w="6350000" h="6339840" extrusionOk="0">
                <a:moveTo>
                  <a:pt x="6350000" y="6339840"/>
                </a:moveTo>
                <a:lnTo>
                  <a:pt x="0" y="6339840"/>
                </a:lnTo>
                <a:lnTo>
                  <a:pt x="0" y="0"/>
                </a:lnTo>
                <a:lnTo>
                  <a:pt x="6350000" y="6339840"/>
                </a:lnTo>
                <a:close/>
              </a:path>
            </a:pathLst>
          </a:custGeom>
          <a:solidFill>
            <a:srgbClr val="BE2026"/>
          </a:solidFill>
          <a:ln>
            <a:noFill/>
          </a:ln>
        </p:spPr>
      </p:sp>
      <p:sp>
        <p:nvSpPr>
          <p:cNvPr id="44" name="Google Shape;156;p5">
            <a:extLst>
              <a:ext uri="{FF2B5EF4-FFF2-40B4-BE49-F238E27FC236}">
                <a16:creationId xmlns:a16="http://schemas.microsoft.com/office/drawing/2014/main" id="{F20DE651-5436-DE80-FE51-635C08CE5629}"/>
              </a:ext>
            </a:extLst>
          </p:cNvPr>
          <p:cNvSpPr txBox="1"/>
          <p:nvPr/>
        </p:nvSpPr>
        <p:spPr>
          <a:xfrm>
            <a:off x="16523896" y="595300"/>
            <a:ext cx="610618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E6E6E6"/>
                </a:solidFill>
                <a:effectLst/>
                <a:uLnTx/>
                <a:uFillTx/>
                <a:latin typeface="Poppins Medium"/>
                <a:ea typeface="Poppins Medium"/>
                <a:cs typeface="Poppins Medium"/>
                <a:sym typeface="Poppins Medium"/>
              </a:rPr>
              <a:t>01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2" name="Google Shape;176;p11">
            <a:extLst>
              <a:ext uri="{FF2B5EF4-FFF2-40B4-BE49-F238E27FC236}">
                <a16:creationId xmlns:a16="http://schemas.microsoft.com/office/drawing/2014/main" id="{07A62B26-6C34-C963-EEB1-95BE06F9A257}"/>
              </a:ext>
            </a:extLst>
          </p:cNvPr>
          <p:cNvSpPr/>
          <p:nvPr/>
        </p:nvSpPr>
        <p:spPr>
          <a:xfrm>
            <a:off x="1269134" y="595302"/>
            <a:ext cx="1886078" cy="462089"/>
          </a:xfrm>
          <a:custGeom>
            <a:avLst/>
            <a:gdLst/>
            <a:ahLst/>
            <a:cxnLst/>
            <a:rect l="l" t="t" r="r" b="b"/>
            <a:pathLst>
              <a:path w="1886078" h="462089" extrusionOk="0">
                <a:moveTo>
                  <a:pt x="0" y="0"/>
                </a:moveTo>
                <a:lnTo>
                  <a:pt x="1886078" y="0"/>
                </a:lnTo>
                <a:lnTo>
                  <a:pt x="1886078" y="462089"/>
                </a:lnTo>
                <a:lnTo>
                  <a:pt x="0" y="46208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F3FCD12-7F80-B847-3E4D-E1914C9502D2}"/>
              </a:ext>
            </a:extLst>
          </p:cNvPr>
          <p:cNvSpPr txBox="1"/>
          <p:nvPr/>
        </p:nvSpPr>
        <p:spPr>
          <a:xfrm>
            <a:off x="1473958" y="1487606"/>
            <a:ext cx="156605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1. Client can access </a:t>
            </a:r>
            <a:r>
              <a:rPr lang="en-US" sz="20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+mj-lt"/>
              </a:rPr>
              <a:t> </a:t>
            </a:r>
            <a:r>
              <a:rPr lang="en-US" sz="2000" b="0" i="0" dirty="0">
                <a:effectLst/>
                <a:highlight>
                  <a:srgbClr val="FFFFFF"/>
                </a:highlight>
                <a:latin typeface="+mj-lt"/>
                <a:hlinkClick r:id="rId4"/>
              </a:rPr>
              <a:t>https://mytax.hasil.gov.my</a:t>
            </a:r>
            <a:r>
              <a:rPr lang="en-US" sz="20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+mj-lt"/>
              </a:rPr>
              <a:t> . Choose ID Type -&gt; Identification Card No and enter your IC No and click “Submit” </a:t>
            </a:r>
            <a:endParaRPr lang="en-US" sz="2000" dirty="0">
              <a:latin typeface="+mj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E334CB-59CB-E7B7-5096-D5E68CE5FC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8655" y="2329449"/>
            <a:ext cx="13199166" cy="7052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6925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D959EFD-2F9B-6E6E-5231-FF77B40CA68E}"/>
              </a:ext>
            </a:extLst>
          </p:cNvPr>
          <p:cNvSpPr/>
          <p:nvPr/>
        </p:nvSpPr>
        <p:spPr>
          <a:xfrm>
            <a:off x="9144000" y="3285742"/>
            <a:ext cx="1214651" cy="48104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A7CF0FB-B7D7-1E89-8420-05779D71434A}"/>
              </a:ext>
            </a:extLst>
          </p:cNvPr>
          <p:cNvSpPr/>
          <p:nvPr/>
        </p:nvSpPr>
        <p:spPr>
          <a:xfrm>
            <a:off x="9144000" y="3285742"/>
            <a:ext cx="1214651" cy="481040"/>
          </a:xfrm>
          <a:prstGeom prst="rect">
            <a:avLst/>
          </a:prstGeom>
          <a:solidFill>
            <a:schemeClr val="accent2"/>
          </a:solidFill>
          <a:ln w="444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D3ECA88-945A-2318-6D80-D481BA599CFA}"/>
              </a:ext>
            </a:extLst>
          </p:cNvPr>
          <p:cNvSpPr/>
          <p:nvPr/>
        </p:nvSpPr>
        <p:spPr>
          <a:xfrm>
            <a:off x="9144000" y="3285742"/>
            <a:ext cx="1214651" cy="4810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Google Shape;175;p11"/>
          <p:cNvSpPr/>
          <p:nvPr/>
        </p:nvSpPr>
        <p:spPr>
          <a:xfrm rot="2700000">
            <a:off x="17822552" y="8135882"/>
            <a:ext cx="930895" cy="929405"/>
          </a:xfrm>
          <a:custGeom>
            <a:avLst/>
            <a:gdLst/>
            <a:ahLst/>
            <a:cxnLst/>
            <a:rect l="l" t="t" r="r" b="b"/>
            <a:pathLst>
              <a:path w="6350000" h="6339840" extrusionOk="0">
                <a:moveTo>
                  <a:pt x="6350000" y="6339840"/>
                </a:moveTo>
                <a:lnTo>
                  <a:pt x="0" y="6339840"/>
                </a:lnTo>
                <a:lnTo>
                  <a:pt x="0" y="0"/>
                </a:lnTo>
                <a:lnTo>
                  <a:pt x="6350000" y="6339840"/>
                </a:lnTo>
                <a:close/>
              </a:path>
            </a:pathLst>
          </a:custGeom>
          <a:solidFill>
            <a:srgbClr val="BE2026"/>
          </a:solidFill>
          <a:ln>
            <a:noFill/>
          </a:ln>
        </p:spPr>
      </p:sp>
      <p:sp>
        <p:nvSpPr>
          <p:cNvPr id="44" name="Google Shape;156;p5">
            <a:extLst>
              <a:ext uri="{FF2B5EF4-FFF2-40B4-BE49-F238E27FC236}">
                <a16:creationId xmlns:a16="http://schemas.microsoft.com/office/drawing/2014/main" id="{F20DE651-5436-DE80-FE51-635C08CE5629}"/>
              </a:ext>
            </a:extLst>
          </p:cNvPr>
          <p:cNvSpPr txBox="1"/>
          <p:nvPr/>
        </p:nvSpPr>
        <p:spPr>
          <a:xfrm>
            <a:off x="16523896" y="595300"/>
            <a:ext cx="610618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E6E6E6"/>
                </a:solidFill>
                <a:effectLst/>
                <a:uLnTx/>
                <a:uFillTx/>
                <a:latin typeface="Poppins Medium"/>
                <a:ea typeface="Poppins Medium"/>
                <a:cs typeface="Poppins Medium"/>
                <a:sym typeface="Poppins Medium"/>
              </a:rPr>
              <a:t>02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2" name="Google Shape;176;p11">
            <a:extLst>
              <a:ext uri="{FF2B5EF4-FFF2-40B4-BE49-F238E27FC236}">
                <a16:creationId xmlns:a16="http://schemas.microsoft.com/office/drawing/2014/main" id="{07A62B26-6C34-C963-EEB1-95BE06F9A257}"/>
              </a:ext>
            </a:extLst>
          </p:cNvPr>
          <p:cNvSpPr/>
          <p:nvPr/>
        </p:nvSpPr>
        <p:spPr>
          <a:xfrm>
            <a:off x="1269134" y="595302"/>
            <a:ext cx="1886078" cy="462089"/>
          </a:xfrm>
          <a:custGeom>
            <a:avLst/>
            <a:gdLst/>
            <a:ahLst/>
            <a:cxnLst/>
            <a:rect l="l" t="t" r="r" b="b"/>
            <a:pathLst>
              <a:path w="1886078" h="462089" extrusionOk="0">
                <a:moveTo>
                  <a:pt x="0" y="0"/>
                </a:moveTo>
                <a:lnTo>
                  <a:pt x="1886078" y="0"/>
                </a:lnTo>
                <a:lnTo>
                  <a:pt x="1886078" y="462089"/>
                </a:lnTo>
                <a:lnTo>
                  <a:pt x="0" y="46208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F3FCD12-7F80-B847-3E4D-E1914C9502D2}"/>
              </a:ext>
            </a:extLst>
          </p:cNvPr>
          <p:cNvSpPr txBox="1"/>
          <p:nvPr/>
        </p:nvSpPr>
        <p:spPr>
          <a:xfrm>
            <a:off x="1103996" y="1512168"/>
            <a:ext cx="156605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2.  Client will be redirected to URL link -&gt; </a:t>
            </a:r>
            <a:r>
              <a:rPr lang="en-US" sz="2000" dirty="0">
                <a:hlinkClick r:id="rId4"/>
              </a:rPr>
              <a:t>https://mytax.hasil.gov.my/dashboard-content</a:t>
            </a:r>
            <a:r>
              <a:rPr lang="en-US" sz="2000" dirty="0"/>
              <a:t>, go click “MyInvois” menu</a:t>
            </a:r>
          </a:p>
          <a:p>
            <a:r>
              <a:rPr lang="en-US" sz="20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+mj-lt"/>
              </a:rPr>
              <a:t> </a:t>
            </a:r>
            <a:endParaRPr lang="en-US" sz="2000" dirty="0">
              <a:latin typeface="+mj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1E6A57-D265-2895-45F8-1A4635147A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4034" y="2575283"/>
            <a:ext cx="16400480" cy="1420919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8FA60F6-2308-1A78-FA7A-68624AB7D524}"/>
              </a:ext>
            </a:extLst>
          </p:cNvPr>
          <p:cNvCxnSpPr/>
          <p:nvPr/>
        </p:nvCxnSpPr>
        <p:spPr>
          <a:xfrm flipH="1">
            <a:off x="9751325" y="1866111"/>
            <a:ext cx="2627194" cy="15594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0432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1"/>
          <p:cNvSpPr/>
          <p:nvPr/>
        </p:nvSpPr>
        <p:spPr>
          <a:xfrm rot="2700000">
            <a:off x="17822552" y="8135882"/>
            <a:ext cx="930895" cy="929405"/>
          </a:xfrm>
          <a:custGeom>
            <a:avLst/>
            <a:gdLst/>
            <a:ahLst/>
            <a:cxnLst/>
            <a:rect l="l" t="t" r="r" b="b"/>
            <a:pathLst>
              <a:path w="6350000" h="6339840" extrusionOk="0">
                <a:moveTo>
                  <a:pt x="6350000" y="6339840"/>
                </a:moveTo>
                <a:lnTo>
                  <a:pt x="0" y="6339840"/>
                </a:lnTo>
                <a:lnTo>
                  <a:pt x="0" y="0"/>
                </a:lnTo>
                <a:lnTo>
                  <a:pt x="6350000" y="6339840"/>
                </a:lnTo>
                <a:close/>
              </a:path>
            </a:pathLst>
          </a:custGeom>
          <a:solidFill>
            <a:srgbClr val="BE2026"/>
          </a:solidFill>
          <a:ln>
            <a:noFill/>
          </a:ln>
        </p:spPr>
      </p:sp>
      <p:sp>
        <p:nvSpPr>
          <p:cNvPr id="44" name="Google Shape;156;p5">
            <a:extLst>
              <a:ext uri="{FF2B5EF4-FFF2-40B4-BE49-F238E27FC236}">
                <a16:creationId xmlns:a16="http://schemas.microsoft.com/office/drawing/2014/main" id="{F20DE651-5436-DE80-FE51-635C08CE5629}"/>
              </a:ext>
            </a:extLst>
          </p:cNvPr>
          <p:cNvSpPr txBox="1"/>
          <p:nvPr/>
        </p:nvSpPr>
        <p:spPr>
          <a:xfrm>
            <a:off x="16523896" y="595300"/>
            <a:ext cx="610618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E6E6E6"/>
                </a:solidFill>
                <a:effectLst/>
                <a:uLnTx/>
                <a:uFillTx/>
                <a:latin typeface="Poppins Medium"/>
                <a:ea typeface="Poppins Medium"/>
                <a:cs typeface="Poppins Medium"/>
                <a:sym typeface="Poppins Medium"/>
              </a:rPr>
              <a:t>03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2" name="Google Shape;176;p11">
            <a:extLst>
              <a:ext uri="{FF2B5EF4-FFF2-40B4-BE49-F238E27FC236}">
                <a16:creationId xmlns:a16="http://schemas.microsoft.com/office/drawing/2014/main" id="{07A62B26-6C34-C963-EEB1-95BE06F9A257}"/>
              </a:ext>
            </a:extLst>
          </p:cNvPr>
          <p:cNvSpPr/>
          <p:nvPr/>
        </p:nvSpPr>
        <p:spPr>
          <a:xfrm>
            <a:off x="1269134" y="595302"/>
            <a:ext cx="1886078" cy="462089"/>
          </a:xfrm>
          <a:custGeom>
            <a:avLst/>
            <a:gdLst/>
            <a:ahLst/>
            <a:cxnLst/>
            <a:rect l="l" t="t" r="r" b="b"/>
            <a:pathLst>
              <a:path w="1886078" h="462089" extrusionOk="0">
                <a:moveTo>
                  <a:pt x="0" y="0"/>
                </a:moveTo>
                <a:lnTo>
                  <a:pt x="1886078" y="0"/>
                </a:lnTo>
                <a:lnTo>
                  <a:pt x="1886078" y="462089"/>
                </a:lnTo>
                <a:lnTo>
                  <a:pt x="0" y="46208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5FEB07-C08A-9DCF-973E-4721324BC7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2655" y="1915584"/>
            <a:ext cx="12928772" cy="713288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F3FCD12-7F80-B847-3E4D-E1914C9502D2}"/>
              </a:ext>
            </a:extLst>
          </p:cNvPr>
          <p:cNvSpPr txBox="1"/>
          <p:nvPr/>
        </p:nvSpPr>
        <p:spPr>
          <a:xfrm>
            <a:off x="1132655" y="1419367"/>
            <a:ext cx="102467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3. Client will be redirected to </a:t>
            </a:r>
            <a:r>
              <a:rPr lang="en-US" sz="2000" dirty="0" err="1"/>
              <a:t>Myivnois</a:t>
            </a:r>
            <a:r>
              <a:rPr lang="en-US" sz="2000" dirty="0"/>
              <a:t> Portal(Production) -&gt;https://myinvois.hasil.gov.my/</a:t>
            </a:r>
          </a:p>
          <a:p>
            <a:pPr marL="457200" indent="-457200">
              <a:buAutoNum type="arabicPeriod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772144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1"/>
          <p:cNvSpPr/>
          <p:nvPr/>
        </p:nvSpPr>
        <p:spPr>
          <a:xfrm rot="2700000">
            <a:off x="17822552" y="8135882"/>
            <a:ext cx="930895" cy="929405"/>
          </a:xfrm>
          <a:custGeom>
            <a:avLst/>
            <a:gdLst/>
            <a:ahLst/>
            <a:cxnLst/>
            <a:rect l="l" t="t" r="r" b="b"/>
            <a:pathLst>
              <a:path w="6350000" h="6339840" extrusionOk="0">
                <a:moveTo>
                  <a:pt x="6350000" y="6339840"/>
                </a:moveTo>
                <a:lnTo>
                  <a:pt x="0" y="6339840"/>
                </a:lnTo>
                <a:lnTo>
                  <a:pt x="0" y="0"/>
                </a:lnTo>
                <a:lnTo>
                  <a:pt x="6350000" y="6339840"/>
                </a:lnTo>
                <a:close/>
              </a:path>
            </a:pathLst>
          </a:custGeom>
          <a:solidFill>
            <a:srgbClr val="BE2026"/>
          </a:solidFill>
          <a:ln>
            <a:noFill/>
          </a:ln>
        </p:spPr>
      </p:sp>
      <p:sp>
        <p:nvSpPr>
          <p:cNvPr id="44" name="Google Shape;156;p5">
            <a:extLst>
              <a:ext uri="{FF2B5EF4-FFF2-40B4-BE49-F238E27FC236}">
                <a16:creationId xmlns:a16="http://schemas.microsoft.com/office/drawing/2014/main" id="{F20DE651-5436-DE80-FE51-635C08CE5629}"/>
              </a:ext>
            </a:extLst>
          </p:cNvPr>
          <p:cNvSpPr txBox="1"/>
          <p:nvPr/>
        </p:nvSpPr>
        <p:spPr>
          <a:xfrm>
            <a:off x="16523896" y="595300"/>
            <a:ext cx="610618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E6E6E6"/>
                </a:solidFill>
                <a:effectLst/>
                <a:uLnTx/>
                <a:uFillTx/>
                <a:latin typeface="Poppins Medium"/>
                <a:ea typeface="Poppins Medium"/>
                <a:cs typeface="Poppins Medium"/>
                <a:sym typeface="Poppins Medium"/>
              </a:rPr>
              <a:t>04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2" name="Google Shape;176;p11">
            <a:extLst>
              <a:ext uri="{FF2B5EF4-FFF2-40B4-BE49-F238E27FC236}">
                <a16:creationId xmlns:a16="http://schemas.microsoft.com/office/drawing/2014/main" id="{07A62B26-6C34-C963-EEB1-95BE06F9A257}"/>
              </a:ext>
            </a:extLst>
          </p:cNvPr>
          <p:cNvSpPr/>
          <p:nvPr/>
        </p:nvSpPr>
        <p:spPr>
          <a:xfrm>
            <a:off x="1269134" y="595302"/>
            <a:ext cx="1886078" cy="462089"/>
          </a:xfrm>
          <a:custGeom>
            <a:avLst/>
            <a:gdLst/>
            <a:ahLst/>
            <a:cxnLst/>
            <a:rect l="l" t="t" r="r" b="b"/>
            <a:pathLst>
              <a:path w="1886078" h="462089" extrusionOk="0">
                <a:moveTo>
                  <a:pt x="0" y="0"/>
                </a:moveTo>
                <a:lnTo>
                  <a:pt x="1886078" y="0"/>
                </a:lnTo>
                <a:lnTo>
                  <a:pt x="1886078" y="462089"/>
                </a:lnTo>
                <a:lnTo>
                  <a:pt x="0" y="46208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F3FCD12-7F80-B847-3E4D-E1914C9502D2}"/>
              </a:ext>
            </a:extLst>
          </p:cNvPr>
          <p:cNvSpPr txBox="1"/>
          <p:nvPr/>
        </p:nvSpPr>
        <p:spPr>
          <a:xfrm>
            <a:off x="1269134" y="1430502"/>
            <a:ext cx="111366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4. Client can go to Quick Links , go to “Manage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TaxPayer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Profile” and click “Visit Now”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AutoNum type="arabicPeriod"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06E682A-B650-5D56-2E97-039D8AECDC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5774" y="2402189"/>
            <a:ext cx="15453431" cy="554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6152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1"/>
          <p:cNvSpPr/>
          <p:nvPr/>
        </p:nvSpPr>
        <p:spPr>
          <a:xfrm rot="2700000">
            <a:off x="17822552" y="8135882"/>
            <a:ext cx="930895" cy="929405"/>
          </a:xfrm>
          <a:custGeom>
            <a:avLst/>
            <a:gdLst/>
            <a:ahLst/>
            <a:cxnLst/>
            <a:rect l="l" t="t" r="r" b="b"/>
            <a:pathLst>
              <a:path w="6350000" h="6339840" extrusionOk="0">
                <a:moveTo>
                  <a:pt x="6350000" y="6339840"/>
                </a:moveTo>
                <a:lnTo>
                  <a:pt x="0" y="6339840"/>
                </a:lnTo>
                <a:lnTo>
                  <a:pt x="0" y="0"/>
                </a:lnTo>
                <a:lnTo>
                  <a:pt x="6350000" y="6339840"/>
                </a:lnTo>
                <a:close/>
              </a:path>
            </a:pathLst>
          </a:custGeom>
          <a:solidFill>
            <a:srgbClr val="BE2026"/>
          </a:solidFill>
          <a:ln>
            <a:noFill/>
          </a:ln>
        </p:spPr>
      </p:sp>
      <p:sp>
        <p:nvSpPr>
          <p:cNvPr id="44" name="Google Shape;156;p5">
            <a:extLst>
              <a:ext uri="{FF2B5EF4-FFF2-40B4-BE49-F238E27FC236}">
                <a16:creationId xmlns:a16="http://schemas.microsoft.com/office/drawing/2014/main" id="{F20DE651-5436-DE80-FE51-635C08CE5629}"/>
              </a:ext>
            </a:extLst>
          </p:cNvPr>
          <p:cNvSpPr txBox="1"/>
          <p:nvPr/>
        </p:nvSpPr>
        <p:spPr>
          <a:xfrm>
            <a:off x="16523896" y="595300"/>
            <a:ext cx="610618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E6E6E6"/>
                </a:solidFill>
                <a:effectLst/>
                <a:uLnTx/>
                <a:uFillTx/>
                <a:latin typeface="Poppins Medium"/>
                <a:ea typeface="Poppins Medium"/>
                <a:cs typeface="Poppins Medium"/>
                <a:sym typeface="Poppins Medium"/>
              </a:rPr>
              <a:t>05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2" name="Google Shape;176;p11">
            <a:extLst>
              <a:ext uri="{FF2B5EF4-FFF2-40B4-BE49-F238E27FC236}">
                <a16:creationId xmlns:a16="http://schemas.microsoft.com/office/drawing/2014/main" id="{07A62B26-6C34-C963-EEB1-95BE06F9A257}"/>
              </a:ext>
            </a:extLst>
          </p:cNvPr>
          <p:cNvSpPr/>
          <p:nvPr/>
        </p:nvSpPr>
        <p:spPr>
          <a:xfrm>
            <a:off x="1269134" y="595302"/>
            <a:ext cx="1886078" cy="462089"/>
          </a:xfrm>
          <a:custGeom>
            <a:avLst/>
            <a:gdLst/>
            <a:ahLst/>
            <a:cxnLst/>
            <a:rect l="l" t="t" r="r" b="b"/>
            <a:pathLst>
              <a:path w="1886078" h="462089" extrusionOk="0">
                <a:moveTo>
                  <a:pt x="0" y="0"/>
                </a:moveTo>
                <a:lnTo>
                  <a:pt x="1886078" y="0"/>
                </a:lnTo>
                <a:lnTo>
                  <a:pt x="1886078" y="462089"/>
                </a:lnTo>
                <a:lnTo>
                  <a:pt x="0" y="46208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F3FCD12-7F80-B847-3E4D-E1914C9502D2}"/>
              </a:ext>
            </a:extLst>
          </p:cNvPr>
          <p:cNvSpPr txBox="1"/>
          <p:nvPr/>
        </p:nvSpPr>
        <p:spPr>
          <a:xfrm>
            <a:off x="1269134" y="1430502"/>
            <a:ext cx="111366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000" dirty="0"/>
              <a:t>5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. Client can scroll to “Representatives” section under Taxpayer Profile , go click “Register ERP”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AutoNum type="arabicPeriod"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874FC5-B760-10D5-F7A3-CC0AEDB761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6974" y="2258509"/>
            <a:ext cx="13219777" cy="7252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1568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1"/>
          <p:cNvSpPr/>
          <p:nvPr/>
        </p:nvSpPr>
        <p:spPr>
          <a:xfrm rot="2700000">
            <a:off x="17822552" y="8135882"/>
            <a:ext cx="930895" cy="929405"/>
          </a:xfrm>
          <a:custGeom>
            <a:avLst/>
            <a:gdLst/>
            <a:ahLst/>
            <a:cxnLst/>
            <a:rect l="l" t="t" r="r" b="b"/>
            <a:pathLst>
              <a:path w="6350000" h="6339840" extrusionOk="0">
                <a:moveTo>
                  <a:pt x="6350000" y="6339840"/>
                </a:moveTo>
                <a:lnTo>
                  <a:pt x="0" y="6339840"/>
                </a:lnTo>
                <a:lnTo>
                  <a:pt x="0" y="0"/>
                </a:lnTo>
                <a:lnTo>
                  <a:pt x="6350000" y="6339840"/>
                </a:lnTo>
                <a:close/>
              </a:path>
            </a:pathLst>
          </a:custGeom>
          <a:solidFill>
            <a:srgbClr val="BE2026"/>
          </a:solidFill>
          <a:ln>
            <a:noFill/>
          </a:ln>
        </p:spPr>
      </p:sp>
      <p:sp>
        <p:nvSpPr>
          <p:cNvPr id="44" name="Google Shape;156;p5">
            <a:extLst>
              <a:ext uri="{FF2B5EF4-FFF2-40B4-BE49-F238E27FC236}">
                <a16:creationId xmlns:a16="http://schemas.microsoft.com/office/drawing/2014/main" id="{F20DE651-5436-DE80-FE51-635C08CE5629}"/>
              </a:ext>
            </a:extLst>
          </p:cNvPr>
          <p:cNvSpPr txBox="1"/>
          <p:nvPr/>
        </p:nvSpPr>
        <p:spPr>
          <a:xfrm>
            <a:off x="16523896" y="595300"/>
            <a:ext cx="610618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E6E6E6"/>
                </a:solidFill>
                <a:effectLst/>
                <a:uLnTx/>
                <a:uFillTx/>
                <a:latin typeface="Poppins Medium"/>
                <a:ea typeface="Poppins Medium"/>
                <a:cs typeface="Poppins Medium"/>
                <a:sym typeface="Poppins Medium"/>
              </a:rPr>
              <a:t>06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2" name="Google Shape;176;p11">
            <a:extLst>
              <a:ext uri="{FF2B5EF4-FFF2-40B4-BE49-F238E27FC236}">
                <a16:creationId xmlns:a16="http://schemas.microsoft.com/office/drawing/2014/main" id="{07A62B26-6C34-C963-EEB1-95BE06F9A257}"/>
              </a:ext>
            </a:extLst>
          </p:cNvPr>
          <p:cNvSpPr/>
          <p:nvPr/>
        </p:nvSpPr>
        <p:spPr>
          <a:xfrm>
            <a:off x="1269134" y="595302"/>
            <a:ext cx="1886078" cy="462089"/>
          </a:xfrm>
          <a:custGeom>
            <a:avLst/>
            <a:gdLst/>
            <a:ahLst/>
            <a:cxnLst/>
            <a:rect l="l" t="t" r="r" b="b"/>
            <a:pathLst>
              <a:path w="1886078" h="462089" extrusionOk="0">
                <a:moveTo>
                  <a:pt x="0" y="0"/>
                </a:moveTo>
                <a:lnTo>
                  <a:pt x="1886078" y="0"/>
                </a:lnTo>
                <a:lnTo>
                  <a:pt x="1886078" y="462089"/>
                </a:lnTo>
                <a:lnTo>
                  <a:pt x="0" y="46208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F3FCD12-7F80-B847-3E4D-E1914C9502D2}"/>
              </a:ext>
            </a:extLst>
          </p:cNvPr>
          <p:cNvSpPr txBox="1"/>
          <p:nvPr/>
        </p:nvSpPr>
        <p:spPr>
          <a:xfrm>
            <a:off x="1528441" y="1379693"/>
            <a:ext cx="157223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000" dirty="0"/>
              <a:t>6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. Client can key in ERP Name “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QubeApps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Solutions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Sdn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Bhd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” and select Client Secret Expiration “3 Years” and click “Register” button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AutoNum type="arabicPeriod"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3DA9FF-B302-2B32-7692-4A1F3C914B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6852" y="2395356"/>
            <a:ext cx="8294253" cy="6862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8536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1"/>
          <p:cNvSpPr/>
          <p:nvPr/>
        </p:nvSpPr>
        <p:spPr>
          <a:xfrm rot="2700000">
            <a:off x="17822552" y="8135882"/>
            <a:ext cx="930895" cy="929405"/>
          </a:xfrm>
          <a:custGeom>
            <a:avLst/>
            <a:gdLst/>
            <a:ahLst/>
            <a:cxnLst/>
            <a:rect l="l" t="t" r="r" b="b"/>
            <a:pathLst>
              <a:path w="6350000" h="6339840" extrusionOk="0">
                <a:moveTo>
                  <a:pt x="6350000" y="6339840"/>
                </a:moveTo>
                <a:lnTo>
                  <a:pt x="0" y="6339840"/>
                </a:lnTo>
                <a:lnTo>
                  <a:pt x="0" y="0"/>
                </a:lnTo>
                <a:lnTo>
                  <a:pt x="6350000" y="6339840"/>
                </a:lnTo>
                <a:close/>
              </a:path>
            </a:pathLst>
          </a:custGeom>
          <a:solidFill>
            <a:srgbClr val="BE2026"/>
          </a:solidFill>
          <a:ln>
            <a:noFill/>
          </a:ln>
        </p:spPr>
      </p:sp>
      <p:sp>
        <p:nvSpPr>
          <p:cNvPr id="44" name="Google Shape;156;p5">
            <a:extLst>
              <a:ext uri="{FF2B5EF4-FFF2-40B4-BE49-F238E27FC236}">
                <a16:creationId xmlns:a16="http://schemas.microsoft.com/office/drawing/2014/main" id="{F20DE651-5436-DE80-FE51-635C08CE5629}"/>
              </a:ext>
            </a:extLst>
          </p:cNvPr>
          <p:cNvSpPr txBox="1"/>
          <p:nvPr/>
        </p:nvSpPr>
        <p:spPr>
          <a:xfrm>
            <a:off x="16523896" y="595300"/>
            <a:ext cx="610618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E6E6E6"/>
                </a:solidFill>
                <a:effectLst/>
                <a:uLnTx/>
                <a:uFillTx/>
                <a:latin typeface="Poppins Medium"/>
                <a:ea typeface="Poppins Medium"/>
                <a:cs typeface="Poppins Medium"/>
                <a:sym typeface="Poppins Medium"/>
              </a:rPr>
              <a:t>07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2" name="Google Shape;176;p11">
            <a:extLst>
              <a:ext uri="{FF2B5EF4-FFF2-40B4-BE49-F238E27FC236}">
                <a16:creationId xmlns:a16="http://schemas.microsoft.com/office/drawing/2014/main" id="{07A62B26-6C34-C963-EEB1-95BE06F9A257}"/>
              </a:ext>
            </a:extLst>
          </p:cNvPr>
          <p:cNvSpPr/>
          <p:nvPr/>
        </p:nvSpPr>
        <p:spPr>
          <a:xfrm>
            <a:off x="1269134" y="595302"/>
            <a:ext cx="1886078" cy="462089"/>
          </a:xfrm>
          <a:custGeom>
            <a:avLst/>
            <a:gdLst/>
            <a:ahLst/>
            <a:cxnLst/>
            <a:rect l="l" t="t" r="r" b="b"/>
            <a:pathLst>
              <a:path w="1886078" h="462089" extrusionOk="0">
                <a:moveTo>
                  <a:pt x="0" y="0"/>
                </a:moveTo>
                <a:lnTo>
                  <a:pt x="1886078" y="0"/>
                </a:lnTo>
                <a:lnTo>
                  <a:pt x="1886078" y="462089"/>
                </a:lnTo>
                <a:lnTo>
                  <a:pt x="0" y="46208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F3FCD12-7F80-B847-3E4D-E1914C9502D2}"/>
              </a:ext>
            </a:extLst>
          </p:cNvPr>
          <p:cNvSpPr txBox="1"/>
          <p:nvPr/>
        </p:nvSpPr>
        <p:spPr>
          <a:xfrm>
            <a:off x="1528441" y="1379693"/>
            <a:ext cx="132247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000" dirty="0"/>
              <a:t>7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. Client can obtain Client ID, Client Secret 1 &amp; Client Secret 2 generated from MyInvois Portal which can be handed over to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Qube</a:t>
            </a:r>
            <a:r>
              <a:rPr lang="en-US" sz="2000" dirty="0"/>
              <a:t>Apps for E-Invoicing integration.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AutoNum type="arabicPeriod"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28A993-EEBE-6ED3-7425-2A7AB46C3C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7254" y="2287514"/>
            <a:ext cx="6533581" cy="650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1931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5">
          <a:extLst>
            <a:ext uri="{FF2B5EF4-FFF2-40B4-BE49-F238E27FC236}">
              <a16:creationId xmlns:a16="http://schemas.microsoft.com/office/drawing/2014/main" id="{A3ECD466-07DB-7636-CFF8-6820DB1DB8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" name="Google Shape;786;p28">
            <a:extLst>
              <a:ext uri="{FF2B5EF4-FFF2-40B4-BE49-F238E27FC236}">
                <a16:creationId xmlns:a16="http://schemas.microsoft.com/office/drawing/2014/main" id="{E36F84C4-E46C-79AC-2D8F-C55A6535D441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 extrusionOk="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9999"/>
            </a:blip>
            <a:stretch>
              <a:fillRect t="-16664" b="-16663"/>
            </a:stretch>
          </a:blipFill>
          <a:ln>
            <a:noFill/>
          </a:ln>
        </p:spPr>
      </p:sp>
      <p:sp>
        <p:nvSpPr>
          <p:cNvPr id="787" name="Google Shape;787;p28">
            <a:extLst>
              <a:ext uri="{FF2B5EF4-FFF2-40B4-BE49-F238E27FC236}">
                <a16:creationId xmlns:a16="http://schemas.microsoft.com/office/drawing/2014/main" id="{3171A147-8008-7E9B-1C4A-316646A954F9}"/>
              </a:ext>
            </a:extLst>
          </p:cNvPr>
          <p:cNvSpPr/>
          <p:nvPr/>
        </p:nvSpPr>
        <p:spPr>
          <a:xfrm rot="2700000">
            <a:off x="17822553" y="8135882"/>
            <a:ext cx="930895" cy="929405"/>
          </a:xfrm>
          <a:custGeom>
            <a:avLst/>
            <a:gdLst/>
            <a:ahLst/>
            <a:cxnLst/>
            <a:rect l="l" t="t" r="r" b="b"/>
            <a:pathLst>
              <a:path w="6350000" h="6339840" extrusionOk="0">
                <a:moveTo>
                  <a:pt x="6350000" y="6339840"/>
                </a:moveTo>
                <a:lnTo>
                  <a:pt x="0" y="6339840"/>
                </a:lnTo>
                <a:lnTo>
                  <a:pt x="0" y="0"/>
                </a:lnTo>
                <a:lnTo>
                  <a:pt x="6350000" y="6339840"/>
                </a:lnTo>
                <a:close/>
              </a:path>
            </a:pathLst>
          </a:custGeom>
          <a:solidFill>
            <a:srgbClr val="BE2026"/>
          </a:solidFill>
          <a:ln>
            <a:noFill/>
          </a:ln>
        </p:spPr>
      </p:sp>
      <p:sp>
        <p:nvSpPr>
          <p:cNvPr id="788" name="Google Shape;788;p28">
            <a:extLst>
              <a:ext uri="{FF2B5EF4-FFF2-40B4-BE49-F238E27FC236}">
                <a16:creationId xmlns:a16="http://schemas.microsoft.com/office/drawing/2014/main" id="{B865C245-B599-3450-6638-1FC3B7999963}"/>
              </a:ext>
            </a:extLst>
          </p:cNvPr>
          <p:cNvSpPr txBox="1"/>
          <p:nvPr/>
        </p:nvSpPr>
        <p:spPr>
          <a:xfrm>
            <a:off x="3266537" y="3553053"/>
            <a:ext cx="11754926" cy="1969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973" b="1" i="0" u="none" strike="noStrike" cap="none">
                <a:solidFill>
                  <a:srgbClr val="BE2026"/>
                </a:solidFill>
                <a:latin typeface="Poppins"/>
                <a:ea typeface="Poppins"/>
                <a:cs typeface="Poppins"/>
                <a:sym typeface="Poppins"/>
              </a:rPr>
              <a:t>THANK YOU</a:t>
            </a:r>
            <a:endParaRPr/>
          </a:p>
        </p:txBody>
      </p:sp>
      <p:grpSp>
        <p:nvGrpSpPr>
          <p:cNvPr id="792" name="Google Shape;792;p28">
            <a:extLst>
              <a:ext uri="{FF2B5EF4-FFF2-40B4-BE49-F238E27FC236}">
                <a16:creationId xmlns:a16="http://schemas.microsoft.com/office/drawing/2014/main" id="{04852950-8F2A-C14B-C3A6-5FCE67B9E3D6}"/>
              </a:ext>
            </a:extLst>
          </p:cNvPr>
          <p:cNvGrpSpPr/>
          <p:nvPr/>
        </p:nvGrpSpPr>
        <p:grpSpPr>
          <a:xfrm>
            <a:off x="8521429" y="5731966"/>
            <a:ext cx="1245141" cy="192288"/>
            <a:chOff x="0" y="-38100"/>
            <a:chExt cx="327938" cy="50643"/>
          </a:xfrm>
        </p:grpSpPr>
        <p:sp>
          <p:nvSpPr>
            <p:cNvPr id="793" name="Google Shape;793;p28">
              <a:extLst>
                <a:ext uri="{FF2B5EF4-FFF2-40B4-BE49-F238E27FC236}">
                  <a16:creationId xmlns:a16="http://schemas.microsoft.com/office/drawing/2014/main" id="{3CE4A898-8EFD-9A45-313C-03B5DD7150B0}"/>
                </a:ext>
              </a:extLst>
            </p:cNvPr>
            <p:cNvSpPr/>
            <p:nvPr/>
          </p:nvSpPr>
          <p:spPr>
            <a:xfrm>
              <a:off x="0" y="0"/>
              <a:ext cx="327938" cy="12543"/>
            </a:xfrm>
            <a:custGeom>
              <a:avLst/>
              <a:gdLst/>
              <a:ahLst/>
              <a:cxnLst/>
              <a:rect l="l" t="t" r="r" b="b"/>
              <a:pathLst>
                <a:path w="327938" h="12543" extrusionOk="0">
                  <a:moveTo>
                    <a:pt x="0" y="0"/>
                  </a:moveTo>
                  <a:lnTo>
                    <a:pt x="327938" y="0"/>
                  </a:lnTo>
                  <a:lnTo>
                    <a:pt x="327938" y="12543"/>
                  </a:lnTo>
                  <a:lnTo>
                    <a:pt x="0" y="12543"/>
                  </a:lnTo>
                  <a:close/>
                </a:path>
              </a:pathLst>
            </a:custGeom>
            <a:solidFill>
              <a:srgbClr val="BE2026"/>
            </a:solidFill>
            <a:ln>
              <a:noFill/>
            </a:ln>
          </p:spPr>
        </p:sp>
        <p:sp>
          <p:nvSpPr>
            <p:cNvPr id="794" name="Google Shape;794;p28">
              <a:extLst>
                <a:ext uri="{FF2B5EF4-FFF2-40B4-BE49-F238E27FC236}">
                  <a16:creationId xmlns:a16="http://schemas.microsoft.com/office/drawing/2014/main" id="{91F2D45E-F68E-4E9D-2E54-A91B35FA2490}"/>
                </a:ext>
              </a:extLst>
            </p:cNvPr>
            <p:cNvSpPr txBox="1"/>
            <p:nvPr/>
          </p:nvSpPr>
          <p:spPr>
            <a:xfrm>
              <a:off x="0" y="-38100"/>
              <a:ext cx="327938" cy="506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95" name="Google Shape;795;p28">
            <a:extLst>
              <a:ext uri="{FF2B5EF4-FFF2-40B4-BE49-F238E27FC236}">
                <a16:creationId xmlns:a16="http://schemas.microsoft.com/office/drawing/2014/main" id="{585F3A19-927E-CFEE-A2DA-42715AD8A8A2}"/>
              </a:ext>
            </a:extLst>
          </p:cNvPr>
          <p:cNvSpPr txBox="1"/>
          <p:nvPr/>
        </p:nvSpPr>
        <p:spPr>
          <a:xfrm>
            <a:off x="7494564" y="2511653"/>
            <a:ext cx="3298871" cy="325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99" b="0" i="0" u="none" strike="noStrike" cap="none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DD/MM/YYYY</a:t>
            </a:r>
            <a:endParaRPr dirty="0"/>
          </a:p>
        </p:txBody>
      </p:sp>
      <p:sp>
        <p:nvSpPr>
          <p:cNvPr id="797" name="Google Shape;797;p28">
            <a:extLst>
              <a:ext uri="{FF2B5EF4-FFF2-40B4-BE49-F238E27FC236}">
                <a16:creationId xmlns:a16="http://schemas.microsoft.com/office/drawing/2014/main" id="{09862FFF-B07E-465C-C41B-CDAA620BD45A}"/>
              </a:ext>
            </a:extLst>
          </p:cNvPr>
          <p:cNvSpPr/>
          <p:nvPr/>
        </p:nvSpPr>
        <p:spPr>
          <a:xfrm>
            <a:off x="14921309" y="2337627"/>
            <a:ext cx="1171762" cy="641273"/>
          </a:xfrm>
          <a:custGeom>
            <a:avLst/>
            <a:gdLst/>
            <a:ahLst/>
            <a:cxnLst/>
            <a:rect l="l" t="t" r="r" b="b"/>
            <a:pathLst>
              <a:path w="1171762" h="641273" extrusionOk="0">
                <a:moveTo>
                  <a:pt x="0" y="0"/>
                </a:moveTo>
                <a:lnTo>
                  <a:pt x="1171762" y="0"/>
                </a:lnTo>
                <a:lnTo>
                  <a:pt x="1171762" y="641273"/>
                </a:lnTo>
                <a:lnTo>
                  <a:pt x="0" y="64127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798" name="Google Shape;798;p28">
            <a:extLst>
              <a:ext uri="{FF2B5EF4-FFF2-40B4-BE49-F238E27FC236}">
                <a16:creationId xmlns:a16="http://schemas.microsoft.com/office/drawing/2014/main" id="{AC64840B-489A-9C7E-3226-333C2663DFE4}"/>
              </a:ext>
            </a:extLst>
          </p:cNvPr>
          <p:cNvSpPr/>
          <p:nvPr/>
        </p:nvSpPr>
        <p:spPr>
          <a:xfrm>
            <a:off x="2194929" y="2337627"/>
            <a:ext cx="1171762" cy="641273"/>
          </a:xfrm>
          <a:custGeom>
            <a:avLst/>
            <a:gdLst/>
            <a:ahLst/>
            <a:cxnLst/>
            <a:rect l="l" t="t" r="r" b="b"/>
            <a:pathLst>
              <a:path w="1171762" h="641273" extrusionOk="0">
                <a:moveTo>
                  <a:pt x="0" y="0"/>
                </a:moveTo>
                <a:lnTo>
                  <a:pt x="1171762" y="0"/>
                </a:lnTo>
                <a:lnTo>
                  <a:pt x="1171762" y="641273"/>
                </a:lnTo>
                <a:lnTo>
                  <a:pt x="0" y="64127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799" name="Google Shape;799;p28">
            <a:extLst>
              <a:ext uri="{FF2B5EF4-FFF2-40B4-BE49-F238E27FC236}">
                <a16:creationId xmlns:a16="http://schemas.microsoft.com/office/drawing/2014/main" id="{E56439C4-1676-055F-60BD-783CC384C562}"/>
              </a:ext>
            </a:extLst>
          </p:cNvPr>
          <p:cNvSpPr/>
          <p:nvPr/>
        </p:nvSpPr>
        <p:spPr>
          <a:xfrm>
            <a:off x="1269134" y="595302"/>
            <a:ext cx="1886078" cy="462089"/>
          </a:xfrm>
          <a:custGeom>
            <a:avLst/>
            <a:gdLst/>
            <a:ahLst/>
            <a:cxnLst/>
            <a:rect l="l" t="t" r="r" b="b"/>
            <a:pathLst>
              <a:path w="1886078" h="462089" extrusionOk="0">
                <a:moveTo>
                  <a:pt x="0" y="0"/>
                </a:moveTo>
                <a:lnTo>
                  <a:pt x="1886078" y="0"/>
                </a:lnTo>
                <a:lnTo>
                  <a:pt x="1886078" y="462089"/>
                </a:lnTo>
                <a:lnTo>
                  <a:pt x="0" y="46208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800" name="Google Shape;800;p28">
            <a:extLst>
              <a:ext uri="{FF2B5EF4-FFF2-40B4-BE49-F238E27FC236}">
                <a16:creationId xmlns:a16="http://schemas.microsoft.com/office/drawing/2014/main" id="{3A993DEE-701E-A534-B8A4-DDFC95028EEC}"/>
              </a:ext>
            </a:extLst>
          </p:cNvPr>
          <p:cNvSpPr txBox="1"/>
          <p:nvPr/>
        </p:nvSpPr>
        <p:spPr>
          <a:xfrm>
            <a:off x="1269134" y="9153698"/>
            <a:ext cx="2806787" cy="207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Qube Apps Solutions Sdn Bhd | 2024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1875704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4972</TotalTime>
  <Words>232</Words>
  <Application>Microsoft Office PowerPoint</Application>
  <PresentationFormat>Custom</PresentationFormat>
  <Paragraphs>21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Poppins</vt:lpstr>
      <vt:lpstr>Arial</vt:lpstr>
      <vt:lpstr>Calibri</vt:lpstr>
      <vt:lpstr>Poppins Light</vt:lpstr>
      <vt:lpstr>Poppins Medium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Ryan Lee</cp:lastModifiedBy>
  <cp:revision>117</cp:revision>
  <cp:lastPrinted>2024-04-24T03:45:48Z</cp:lastPrinted>
  <dcterms:created xsi:type="dcterms:W3CDTF">2006-08-16T00:00:00Z</dcterms:created>
  <dcterms:modified xsi:type="dcterms:W3CDTF">2024-08-08T03:39:20Z</dcterms:modified>
</cp:coreProperties>
</file>